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7" r:id="rId12"/>
    <p:sldId id="269" r:id="rId13"/>
    <p:sldId id="268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6AE0807-D8A6-4AD7-82BE-6CC35AFF1A12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B34021-36FE-47E2-8586-CA7CACA3DFF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807-D8A6-4AD7-82BE-6CC35AFF1A12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4021-36FE-47E2-8586-CA7CACA3DF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807-D8A6-4AD7-82BE-6CC35AFF1A12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4021-36FE-47E2-8586-CA7CACA3DF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AE0807-D8A6-4AD7-82BE-6CC35AFF1A12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B34021-36FE-47E2-8586-CA7CACA3DFF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6AE0807-D8A6-4AD7-82BE-6CC35AFF1A12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B34021-36FE-47E2-8586-CA7CACA3DFF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807-D8A6-4AD7-82BE-6CC35AFF1A12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4021-36FE-47E2-8586-CA7CACA3DFF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807-D8A6-4AD7-82BE-6CC35AFF1A12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4021-36FE-47E2-8586-CA7CACA3DFF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AE0807-D8A6-4AD7-82BE-6CC35AFF1A12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B34021-36FE-47E2-8586-CA7CACA3DFF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0807-D8A6-4AD7-82BE-6CC35AFF1A12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4021-36FE-47E2-8586-CA7CACA3DF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AE0807-D8A6-4AD7-82BE-6CC35AFF1A12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B34021-36FE-47E2-8586-CA7CACA3DFF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AE0807-D8A6-4AD7-82BE-6CC35AFF1A12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B34021-36FE-47E2-8586-CA7CACA3DFF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6AE0807-D8A6-4AD7-82BE-6CC35AFF1A12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B34021-36FE-47E2-8586-CA7CACA3DFF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principles of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0" name="Picture 2" descr="Image result for principles of train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5029200"/>
            <a:ext cx="4572000" cy="1659195"/>
          </a:xfrm>
          <a:prstGeom prst="rect">
            <a:avLst/>
          </a:prstGeom>
          <a:noFill/>
        </p:spPr>
      </p:pic>
      <p:pic>
        <p:nvPicPr>
          <p:cNvPr id="22532" name="Picture 4" descr="Image result for principles of train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685800"/>
            <a:ext cx="1930399" cy="2895600"/>
          </a:xfrm>
          <a:prstGeom prst="rect">
            <a:avLst/>
          </a:prstGeom>
          <a:noFill/>
        </p:spPr>
      </p:pic>
      <p:pic>
        <p:nvPicPr>
          <p:cNvPr id="22534" name="Picture 6" descr="Image result for principles of traini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1600200"/>
            <a:ext cx="3562660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Lever Length and Gravity</a:t>
            </a:r>
          </a:p>
          <a:p>
            <a:pPr lvl="1"/>
            <a:r>
              <a:rPr lang="en-US" dirty="0" smtClean="0"/>
              <a:t>Gravity</a:t>
            </a:r>
          </a:p>
          <a:p>
            <a:pPr lvl="2"/>
            <a:r>
              <a:rPr lang="en-US" dirty="0" smtClean="0"/>
              <a:t>Can provide built in resistance</a:t>
            </a:r>
          </a:p>
          <a:p>
            <a:pPr lvl="1"/>
            <a:r>
              <a:rPr lang="en-US" dirty="0" smtClean="0"/>
              <a:t>Lever length</a:t>
            </a:r>
          </a:p>
          <a:p>
            <a:pPr lvl="2"/>
            <a:r>
              <a:rPr lang="en-US" dirty="0" smtClean="0"/>
              <a:t>Long levers</a:t>
            </a:r>
          </a:p>
          <a:p>
            <a:pPr lvl="3"/>
            <a:r>
              <a:rPr lang="en-US" dirty="0" smtClean="0"/>
              <a:t>Arms and legs fully extended</a:t>
            </a:r>
          </a:p>
          <a:p>
            <a:pPr lvl="3"/>
            <a:r>
              <a:rPr lang="en-US" dirty="0" smtClean="0"/>
              <a:t>Fulcrum is the </a:t>
            </a:r>
            <a:r>
              <a:rPr lang="en-US" dirty="0" smtClean="0"/>
              <a:t>shoulders or hips</a:t>
            </a:r>
            <a:endParaRPr lang="en-US" dirty="0" smtClean="0"/>
          </a:p>
          <a:p>
            <a:pPr lvl="2"/>
            <a:r>
              <a:rPr lang="en-US" dirty="0" smtClean="0"/>
              <a:t>Combine short and long levers for safer workout</a:t>
            </a:r>
            <a:endParaRPr lang="en-US" dirty="0"/>
          </a:p>
        </p:txBody>
      </p:sp>
      <p:pic>
        <p:nvPicPr>
          <p:cNvPr id="1026" name="Picture 2" descr="Image result for principles of train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616785"/>
            <a:ext cx="2895600" cy="19268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OVERTRAINING SYNDROME</a:t>
            </a:r>
          </a:p>
          <a:p>
            <a:pPr lvl="1"/>
            <a:r>
              <a:rPr lang="en-US" dirty="0" smtClean="0"/>
              <a:t>Occurs typically in competitive or obsessive athletes</a:t>
            </a:r>
          </a:p>
          <a:p>
            <a:pPr lvl="1"/>
            <a:r>
              <a:rPr lang="en-US" dirty="0" smtClean="0"/>
              <a:t>An overload of the body’s physiological capabilities without a proper recovery time</a:t>
            </a:r>
          </a:p>
          <a:p>
            <a:pPr lvl="1"/>
            <a:r>
              <a:rPr lang="en-US" dirty="0" smtClean="0"/>
              <a:t>Various signs &amp; symptoms—subjective!</a:t>
            </a:r>
          </a:p>
          <a:p>
            <a:pPr lvl="2"/>
            <a:r>
              <a:rPr lang="en-US" dirty="0" smtClean="0"/>
              <a:t>Decline in physical performance despite continued training</a:t>
            </a:r>
          </a:p>
          <a:p>
            <a:pPr lvl="2"/>
            <a:r>
              <a:rPr lang="en-US" dirty="0" smtClean="0"/>
              <a:t>Change in appetite</a:t>
            </a:r>
          </a:p>
          <a:p>
            <a:pPr lvl="2"/>
            <a:r>
              <a:rPr lang="en-US" dirty="0" smtClean="0"/>
              <a:t>Weight loss</a:t>
            </a:r>
          </a:p>
          <a:p>
            <a:pPr lvl="2"/>
            <a:r>
              <a:rPr lang="en-US" dirty="0" smtClean="0"/>
              <a:t>Sleep disturbances</a:t>
            </a:r>
          </a:p>
          <a:p>
            <a:pPr lvl="2"/>
            <a:r>
              <a:rPr lang="en-US" dirty="0" smtClean="0"/>
              <a:t>Repeated colds or sore throats</a:t>
            </a:r>
          </a:p>
          <a:p>
            <a:pPr lvl="2"/>
            <a:r>
              <a:rPr lang="en-US" dirty="0" smtClean="0"/>
              <a:t>Irritability, restlessness, excitability &amp;/or anxiousness</a:t>
            </a:r>
          </a:p>
          <a:p>
            <a:pPr lvl="2"/>
            <a:r>
              <a:rPr lang="en-US" dirty="0" smtClean="0"/>
              <a:t>Loss of motivation</a:t>
            </a:r>
          </a:p>
          <a:p>
            <a:pPr lvl="2"/>
            <a:r>
              <a:rPr lang="en-US" dirty="0" smtClean="0"/>
              <a:t>Lack of mental concentration &amp; focus</a:t>
            </a:r>
          </a:p>
          <a:p>
            <a:pPr lvl="2"/>
            <a:r>
              <a:rPr lang="en-US" dirty="0" smtClean="0"/>
              <a:t>Lack of enjoyment</a:t>
            </a:r>
          </a:p>
          <a:p>
            <a:pPr lvl="1"/>
            <a:r>
              <a:rPr lang="en-US" dirty="0" smtClean="0"/>
              <a:t>*Associated with depression!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59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364162"/>
          </a:xfrm>
        </p:spPr>
        <p:txBody>
          <a:bodyPr/>
          <a:lstStyle/>
          <a:p>
            <a:r>
              <a:rPr lang="en-US" sz="4400" dirty="0" smtClean="0"/>
              <a:t>EXERCISE PROGRAMS MUST BE DESIGNED TO INCLUDE BOTH REST AND DAYS OF VARIED LEVEL OF TRAINING INTENSITY!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12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Periodization</a:t>
            </a:r>
          </a:p>
          <a:p>
            <a:pPr lvl="1"/>
            <a:r>
              <a:rPr lang="en-US" dirty="0" smtClean="0"/>
              <a:t>Used to prevent/alleviate issues associated with overtraining</a:t>
            </a:r>
          </a:p>
          <a:p>
            <a:pPr lvl="1"/>
            <a:r>
              <a:rPr lang="en-US" dirty="0" smtClean="0"/>
              <a:t>Alternate easy, moderate, &amp; hard periods of training</a:t>
            </a:r>
          </a:p>
          <a:p>
            <a:pPr lvl="2"/>
            <a:r>
              <a:rPr lang="en-US" dirty="0" smtClean="0"/>
              <a:t>For example: Two days of hard intensity should be followed by two days of easy intensity or rest.</a:t>
            </a:r>
          </a:p>
          <a:p>
            <a:pPr lvl="2"/>
            <a:r>
              <a:rPr lang="en-US" dirty="0" smtClean="0"/>
              <a:t>A week or two of hard training should be followed up with a week or two of easy training</a:t>
            </a:r>
          </a:p>
          <a:p>
            <a:pPr lvl="1"/>
            <a:r>
              <a:rPr lang="en-US" dirty="0" smtClean="0"/>
              <a:t>A new training program should begin with at least 5 to 10 easy training sessions before making a progression!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7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mage result for principles of training fit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905000"/>
            <a:ext cx="5429248" cy="32575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Influencing Training Potential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Somatotype</a:t>
            </a:r>
            <a:endParaRPr lang="en-US" dirty="0" smtClean="0"/>
          </a:p>
          <a:p>
            <a:r>
              <a:rPr lang="en-US" dirty="0" smtClean="0"/>
              <a:t>Gender</a:t>
            </a:r>
          </a:p>
          <a:p>
            <a:pPr lvl="1"/>
            <a:r>
              <a:rPr lang="en-US" dirty="0" smtClean="0"/>
              <a:t>Men are potentially stronger than women</a:t>
            </a:r>
          </a:p>
          <a:p>
            <a:pPr lvl="1"/>
            <a:r>
              <a:rPr lang="en-US" dirty="0" smtClean="0"/>
              <a:t>Women are potentially more flexible than men</a:t>
            </a:r>
          </a:p>
          <a:p>
            <a:r>
              <a:rPr lang="en-US" dirty="0" smtClean="0"/>
              <a:t>Current fitness level</a:t>
            </a:r>
          </a:p>
          <a:p>
            <a:r>
              <a:rPr lang="en-US" dirty="0" smtClean="0"/>
              <a:t>Lifestyle</a:t>
            </a:r>
          </a:p>
          <a:p>
            <a:pPr lvl="1"/>
            <a:r>
              <a:rPr lang="en-US" dirty="0" smtClean="0"/>
              <a:t>Diet</a:t>
            </a:r>
          </a:p>
          <a:p>
            <a:pPr lvl="1"/>
            <a:r>
              <a:rPr lang="en-US" dirty="0" smtClean="0"/>
              <a:t>Smoking</a:t>
            </a:r>
          </a:p>
          <a:p>
            <a:pPr lvl="1"/>
            <a:r>
              <a:rPr lang="en-US" dirty="0" smtClean="0"/>
              <a:t>Occupation</a:t>
            </a:r>
          </a:p>
          <a:p>
            <a:pPr lvl="1"/>
            <a:r>
              <a:rPr lang="en-US" dirty="0" smtClean="0"/>
              <a:t>Current activity levels</a:t>
            </a:r>
          </a:p>
          <a:p>
            <a:pPr lvl="1"/>
            <a:r>
              <a:rPr lang="en-US" dirty="0" smtClean="0"/>
              <a:t>Pregnancy</a:t>
            </a:r>
          </a:p>
          <a:p>
            <a:pPr lvl="1"/>
            <a:r>
              <a:rPr lang="en-US" dirty="0" smtClean="0"/>
              <a:t>General health</a:t>
            </a:r>
          </a:p>
          <a:p>
            <a:r>
              <a:rPr lang="en-US" dirty="0" smtClean="0"/>
              <a:t>Age</a:t>
            </a:r>
            <a:endParaRPr lang="en-US" dirty="0"/>
          </a:p>
        </p:txBody>
      </p:sp>
      <p:pic>
        <p:nvPicPr>
          <p:cNvPr id="9218" name="Picture 2" descr="Image result for somatotyp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066800"/>
            <a:ext cx="1624613" cy="1371600"/>
          </a:xfrm>
          <a:prstGeom prst="rect">
            <a:avLst/>
          </a:prstGeom>
          <a:noFill/>
        </p:spPr>
      </p:pic>
      <p:pic>
        <p:nvPicPr>
          <p:cNvPr id="9220" name="Picture 4" descr="Image result for fitne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3048000"/>
            <a:ext cx="2628900" cy="1743076"/>
          </a:xfrm>
          <a:prstGeom prst="rect">
            <a:avLst/>
          </a:prstGeom>
          <a:noFill/>
        </p:spPr>
      </p:pic>
      <p:pic>
        <p:nvPicPr>
          <p:cNvPr id="9222" name="Picture 6" descr="Image result for fitness 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4953000"/>
            <a:ext cx="2175654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FITT</a:t>
            </a:r>
          </a:p>
          <a:p>
            <a:pPr lvl="2"/>
            <a:r>
              <a:rPr lang="en-US" dirty="0" smtClean="0"/>
              <a:t>Frequency</a:t>
            </a:r>
          </a:p>
          <a:p>
            <a:pPr lvl="3"/>
            <a:r>
              <a:rPr lang="en-US" dirty="0" smtClean="0"/>
              <a:t>How often-increases as fitness progresses</a:t>
            </a:r>
          </a:p>
          <a:p>
            <a:pPr lvl="2"/>
            <a:r>
              <a:rPr lang="en-US" dirty="0" smtClean="0"/>
              <a:t>Intensity</a:t>
            </a:r>
          </a:p>
          <a:p>
            <a:pPr lvl="3"/>
            <a:r>
              <a:rPr lang="en-US" dirty="0" smtClean="0"/>
              <a:t>How hard-increased by</a:t>
            </a:r>
          </a:p>
          <a:p>
            <a:pPr lvl="4"/>
            <a:r>
              <a:rPr lang="en-US" dirty="0" smtClean="0"/>
              <a:t>Increasing or decreasing speed, depending upon exercise</a:t>
            </a:r>
          </a:p>
          <a:p>
            <a:pPr lvl="4"/>
            <a:r>
              <a:rPr lang="en-US" dirty="0" smtClean="0"/>
              <a:t>Adding impact</a:t>
            </a:r>
          </a:p>
          <a:p>
            <a:pPr lvl="4"/>
            <a:r>
              <a:rPr lang="en-US" dirty="0" smtClean="0"/>
              <a:t>Larger movements, higher arms</a:t>
            </a:r>
          </a:p>
          <a:p>
            <a:pPr lvl="4"/>
            <a:r>
              <a:rPr lang="en-US" dirty="0" smtClean="0"/>
              <a:t>Use of longer levers</a:t>
            </a:r>
          </a:p>
          <a:p>
            <a:pPr lvl="4"/>
            <a:r>
              <a:rPr lang="en-US" dirty="0" smtClean="0"/>
              <a:t>Working against gravity</a:t>
            </a:r>
          </a:p>
          <a:p>
            <a:pPr lvl="4"/>
            <a:r>
              <a:rPr lang="en-US" dirty="0" smtClean="0"/>
              <a:t>Increasing resistance </a:t>
            </a:r>
          </a:p>
          <a:p>
            <a:pPr lvl="2"/>
            <a:r>
              <a:rPr lang="en-US" dirty="0" smtClean="0"/>
              <a:t>Time</a:t>
            </a:r>
          </a:p>
          <a:p>
            <a:pPr lvl="3"/>
            <a:r>
              <a:rPr lang="en-US" dirty="0" smtClean="0"/>
              <a:t>How long</a:t>
            </a:r>
          </a:p>
          <a:p>
            <a:pPr lvl="2"/>
            <a:r>
              <a:rPr lang="en-US" dirty="0" smtClean="0"/>
              <a:t>Type</a:t>
            </a:r>
          </a:p>
          <a:p>
            <a:pPr lvl="3"/>
            <a:r>
              <a:rPr lang="en-US" dirty="0" smtClean="0"/>
              <a:t>The exercise you do</a:t>
            </a:r>
          </a:p>
          <a:p>
            <a:endParaRPr lang="en-US" dirty="0" smtClean="0"/>
          </a:p>
        </p:txBody>
      </p:sp>
      <p:pic>
        <p:nvPicPr>
          <p:cNvPr id="2050" name="Picture 2" descr="Image result for principles of training fit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199" y="4572000"/>
            <a:ext cx="3536009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Specificity</a:t>
            </a:r>
          </a:p>
          <a:p>
            <a:r>
              <a:rPr lang="en-US" dirty="0" smtClean="0"/>
              <a:t>Adaptation</a:t>
            </a:r>
          </a:p>
          <a:p>
            <a:r>
              <a:rPr lang="en-US" dirty="0" smtClean="0"/>
              <a:t>Overload</a:t>
            </a:r>
          </a:p>
          <a:p>
            <a:r>
              <a:rPr lang="en-US" dirty="0" smtClean="0"/>
              <a:t>Reversibility</a:t>
            </a:r>
          </a:p>
          <a:p>
            <a:r>
              <a:rPr lang="en-US" dirty="0" smtClean="0"/>
              <a:t>Progression</a:t>
            </a:r>
          </a:p>
          <a:p>
            <a:r>
              <a:rPr lang="en-US" dirty="0" smtClean="0"/>
              <a:t>Overtraining</a:t>
            </a:r>
            <a:endParaRPr lang="en-US" dirty="0"/>
          </a:p>
          <a:p>
            <a:r>
              <a:rPr lang="en-US" dirty="0" smtClean="0"/>
              <a:t>Periodization</a:t>
            </a:r>
            <a:endParaRPr lang="en-US" dirty="0"/>
          </a:p>
        </p:txBody>
      </p:sp>
      <p:pic>
        <p:nvPicPr>
          <p:cNvPr id="8194" name="Picture 2" descr="Image result for principles of train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685800"/>
            <a:ext cx="3030192" cy="2581276"/>
          </a:xfrm>
          <a:prstGeom prst="rect">
            <a:avLst/>
          </a:prstGeom>
          <a:noFill/>
        </p:spPr>
      </p:pic>
      <p:pic>
        <p:nvPicPr>
          <p:cNvPr id="8196" name="Picture 4" descr="Image result for principles of train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4793" y="2474862"/>
            <a:ext cx="2057400" cy="2616032"/>
          </a:xfrm>
          <a:prstGeom prst="rect">
            <a:avLst/>
          </a:prstGeom>
          <a:noFill/>
        </p:spPr>
      </p:pic>
      <p:pic>
        <p:nvPicPr>
          <p:cNvPr id="8198" name="Picture 6" descr="Image result for principles of traini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39408" y="4781188"/>
            <a:ext cx="2466975" cy="1857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Specificity</a:t>
            </a:r>
            <a:endParaRPr lang="en-US" dirty="0" smtClean="0"/>
          </a:p>
          <a:p>
            <a:pPr lvl="1"/>
            <a:r>
              <a:rPr lang="en-US" dirty="0" smtClean="0"/>
              <a:t>Identifying </a:t>
            </a:r>
            <a:r>
              <a:rPr lang="en-US" b="1" dirty="0" smtClean="0"/>
              <a:t>specific </a:t>
            </a:r>
            <a:r>
              <a:rPr lang="en-US" dirty="0" smtClean="0"/>
              <a:t>goals for the conditioning program</a:t>
            </a:r>
          </a:p>
          <a:p>
            <a:pPr lvl="1"/>
            <a:r>
              <a:rPr lang="en-US" dirty="0" smtClean="0"/>
              <a:t>Closer the training is to desired outcome, the better the outcome will be</a:t>
            </a:r>
          </a:p>
          <a:p>
            <a:pPr lvl="1"/>
            <a:r>
              <a:rPr lang="en-US" dirty="0" smtClean="0"/>
              <a:t>Ex: runners run, cyclists cycle, swimmers swim, etc.</a:t>
            </a:r>
            <a:endParaRPr lang="en-US" dirty="0"/>
          </a:p>
        </p:txBody>
      </p:sp>
      <p:pic>
        <p:nvPicPr>
          <p:cNvPr id="7170" name="Picture 2" descr="Image result for principles of training specific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57200"/>
            <a:ext cx="1714500" cy="1333501"/>
          </a:xfrm>
          <a:prstGeom prst="rect">
            <a:avLst/>
          </a:prstGeom>
          <a:noFill/>
        </p:spPr>
      </p:pic>
      <p:pic>
        <p:nvPicPr>
          <p:cNvPr id="7172" name="Picture 4" descr="Image result for principles of training specificit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419600"/>
            <a:ext cx="2466975" cy="1857375"/>
          </a:xfrm>
          <a:prstGeom prst="rect">
            <a:avLst/>
          </a:prstGeom>
          <a:noFill/>
        </p:spPr>
      </p:pic>
      <p:pic>
        <p:nvPicPr>
          <p:cNvPr id="7174" name="Picture 6" descr="Image result for principles of training specificit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4495800"/>
            <a:ext cx="3095625" cy="1476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Adaptation</a:t>
            </a:r>
          </a:p>
          <a:p>
            <a:pPr lvl="1"/>
            <a:r>
              <a:rPr lang="en-US" dirty="0" smtClean="0"/>
              <a:t>Body adapts to regular training with:</a:t>
            </a:r>
          </a:p>
          <a:p>
            <a:pPr lvl="2"/>
            <a:r>
              <a:rPr lang="en-US" dirty="0" smtClean="0"/>
              <a:t>Improved heart function and circulation, </a:t>
            </a:r>
          </a:p>
          <a:p>
            <a:pPr lvl="2"/>
            <a:r>
              <a:rPr lang="en-US" dirty="0" smtClean="0"/>
              <a:t>Improved respiratory function, </a:t>
            </a:r>
          </a:p>
          <a:p>
            <a:pPr lvl="2"/>
            <a:r>
              <a:rPr lang="en-US" dirty="0" smtClean="0"/>
              <a:t>Improved muscular strength and endurance</a:t>
            </a:r>
          </a:p>
          <a:p>
            <a:pPr lvl="2"/>
            <a:r>
              <a:rPr lang="en-US" dirty="0" smtClean="0"/>
              <a:t>Improved flexibility</a:t>
            </a:r>
            <a:endParaRPr lang="en-US" dirty="0"/>
          </a:p>
        </p:txBody>
      </p:sp>
      <p:pic>
        <p:nvPicPr>
          <p:cNvPr id="6146" name="Picture 2" descr="Image result for principles of adapt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599" y="3886200"/>
            <a:ext cx="3974555" cy="2587752"/>
          </a:xfrm>
          <a:prstGeom prst="rect">
            <a:avLst/>
          </a:prstGeom>
          <a:noFill/>
        </p:spPr>
      </p:pic>
      <p:pic>
        <p:nvPicPr>
          <p:cNvPr id="6148" name="Picture 4" descr="Image result for principles of training adapta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81000"/>
            <a:ext cx="2514600" cy="18192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Overload</a:t>
            </a:r>
          </a:p>
          <a:p>
            <a:pPr lvl="1"/>
            <a:r>
              <a:rPr lang="en-US" dirty="0" smtClean="0"/>
              <a:t>Perform at a level above normal by increasing:</a:t>
            </a:r>
          </a:p>
          <a:p>
            <a:pPr lvl="2"/>
            <a:r>
              <a:rPr lang="en-US" dirty="0" smtClean="0"/>
              <a:t>Frequency</a:t>
            </a:r>
          </a:p>
          <a:p>
            <a:pPr lvl="2"/>
            <a:r>
              <a:rPr lang="en-US" dirty="0" smtClean="0"/>
              <a:t>Duration</a:t>
            </a:r>
          </a:p>
          <a:p>
            <a:pPr lvl="2"/>
            <a:r>
              <a:rPr lang="en-US" dirty="0" smtClean="0"/>
              <a:t>Intensity </a:t>
            </a:r>
          </a:p>
          <a:p>
            <a:pPr lvl="1"/>
            <a:r>
              <a:rPr lang="en-US" u="sng" dirty="0" smtClean="0"/>
              <a:t>Not overloading</a:t>
            </a:r>
            <a:r>
              <a:rPr lang="en-US" dirty="0" smtClean="0"/>
              <a:t> may be a reason for not seeing results even though exercising regularly</a:t>
            </a:r>
          </a:p>
          <a:p>
            <a:pPr lvl="1"/>
            <a:r>
              <a:rPr lang="en-US" dirty="0" smtClean="0"/>
              <a:t>SAID Principal</a:t>
            </a:r>
          </a:p>
          <a:p>
            <a:pPr lvl="2"/>
            <a:r>
              <a:rPr lang="en-US" dirty="0" smtClean="0"/>
              <a:t>Specific</a:t>
            </a:r>
          </a:p>
          <a:p>
            <a:pPr lvl="2"/>
            <a:r>
              <a:rPr lang="en-US" dirty="0" smtClean="0"/>
              <a:t>Adaptations </a:t>
            </a:r>
            <a:r>
              <a:rPr lang="en-US" dirty="0" smtClean="0"/>
              <a:t>to</a:t>
            </a:r>
          </a:p>
          <a:p>
            <a:pPr lvl="2"/>
            <a:r>
              <a:rPr lang="en-US" dirty="0" smtClean="0"/>
              <a:t>Imposed</a:t>
            </a:r>
          </a:p>
          <a:p>
            <a:pPr lvl="2"/>
            <a:r>
              <a:rPr lang="en-US" dirty="0" smtClean="0"/>
              <a:t>Demands</a:t>
            </a:r>
            <a:endParaRPr lang="en-US" dirty="0"/>
          </a:p>
        </p:txBody>
      </p:sp>
      <p:pic>
        <p:nvPicPr>
          <p:cNvPr id="5122" name="Picture 2" descr="Image result for principles of training overlo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4343400"/>
            <a:ext cx="3124200" cy="2189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Reversibility</a:t>
            </a:r>
          </a:p>
          <a:p>
            <a:pPr lvl="1"/>
            <a:r>
              <a:rPr lang="en-US" dirty="0" smtClean="0"/>
              <a:t>Fitness decreases if training stops</a:t>
            </a:r>
          </a:p>
          <a:p>
            <a:pPr lvl="2"/>
            <a:r>
              <a:rPr lang="en-US" dirty="0" smtClean="0"/>
              <a:t>Strength gains are generally lost more quickly than flexibility gains</a:t>
            </a:r>
          </a:p>
          <a:p>
            <a:pPr lvl="1"/>
            <a:r>
              <a:rPr lang="en-US" dirty="0" smtClean="0"/>
              <a:t>These reverse changes may begin in as little as 48 </a:t>
            </a:r>
            <a:r>
              <a:rPr lang="en-US" dirty="0" smtClean="0"/>
              <a:t>hours—up to two weeks depending on training level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098" name="Picture 2" descr="Image result for principles of training reversibil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733800"/>
            <a:ext cx="2514600" cy="2923601"/>
          </a:xfrm>
          <a:prstGeom prst="rect">
            <a:avLst/>
          </a:prstGeom>
          <a:noFill/>
        </p:spPr>
      </p:pic>
      <p:pic>
        <p:nvPicPr>
          <p:cNvPr id="4100" name="Picture 4" descr="Image result for principles of training reversibilit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0"/>
            <a:ext cx="1847850" cy="2476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Progression</a:t>
            </a:r>
          </a:p>
          <a:p>
            <a:pPr lvl="1"/>
            <a:r>
              <a:rPr lang="en-US" dirty="0" smtClean="0"/>
              <a:t>Necessary for fitness </a:t>
            </a:r>
            <a:r>
              <a:rPr lang="en-US" dirty="0" smtClean="0"/>
              <a:t>gains</a:t>
            </a:r>
          </a:p>
          <a:p>
            <a:pPr lvl="1"/>
            <a:r>
              <a:rPr lang="en-US" dirty="0" smtClean="0"/>
              <a:t>As the muscles become stronger/more efficient, they need more resistance/duration</a:t>
            </a:r>
            <a:endParaRPr lang="en-US" dirty="0" smtClean="0"/>
          </a:p>
          <a:p>
            <a:pPr lvl="1"/>
            <a:r>
              <a:rPr lang="en-US" dirty="0" smtClean="0"/>
              <a:t>Apply the principles of </a:t>
            </a:r>
            <a:r>
              <a:rPr lang="en-US" b="1" dirty="0" smtClean="0"/>
              <a:t>FITT</a:t>
            </a:r>
          </a:p>
          <a:p>
            <a:pPr lvl="2"/>
            <a:r>
              <a:rPr lang="en-US" dirty="0" smtClean="0"/>
              <a:t>Frequency</a:t>
            </a:r>
          </a:p>
          <a:p>
            <a:pPr lvl="2"/>
            <a:r>
              <a:rPr lang="en-US" dirty="0" smtClean="0"/>
              <a:t>Intensity</a:t>
            </a:r>
          </a:p>
          <a:p>
            <a:pPr lvl="2"/>
            <a:r>
              <a:rPr lang="en-US" dirty="0" smtClean="0"/>
              <a:t>Time</a:t>
            </a:r>
          </a:p>
          <a:p>
            <a:pPr lvl="2"/>
            <a:r>
              <a:rPr lang="en-US" dirty="0" smtClean="0"/>
              <a:t>Type </a:t>
            </a:r>
            <a:endParaRPr lang="en-US" dirty="0"/>
          </a:p>
        </p:txBody>
      </p:sp>
      <p:pic>
        <p:nvPicPr>
          <p:cNvPr id="3074" name="Picture 2" descr="Image result for principles of training progress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609600"/>
            <a:ext cx="3124200" cy="1466850"/>
          </a:xfrm>
          <a:prstGeom prst="rect">
            <a:avLst/>
          </a:prstGeom>
          <a:noFill/>
        </p:spPr>
      </p:pic>
      <p:pic>
        <p:nvPicPr>
          <p:cNvPr id="3076" name="Picture 4" descr="Image result for principles of training progress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733800"/>
            <a:ext cx="3581400" cy="26825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1565</TotalTime>
  <Words>467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Oriel</vt:lpstr>
      <vt:lpstr>principles of Training</vt:lpstr>
      <vt:lpstr>Factors Influencing Training Potential</vt:lpstr>
      <vt:lpstr>principles of training</vt:lpstr>
      <vt:lpstr>principles of training</vt:lpstr>
      <vt:lpstr>principles of training</vt:lpstr>
      <vt:lpstr>principles of training</vt:lpstr>
      <vt:lpstr>principles of training</vt:lpstr>
      <vt:lpstr>principles of training</vt:lpstr>
      <vt:lpstr>principles of training</vt:lpstr>
      <vt:lpstr>principles of training</vt:lpstr>
      <vt:lpstr>Principles of Training</vt:lpstr>
      <vt:lpstr>EXERCISE PROGRAMS MUST BE DESIGNED TO INCLUDE BOTH REST AND DAYS OF VARIED LEVEL OF TRAINING INTENSITY!  </vt:lpstr>
      <vt:lpstr>Principles of Training</vt:lpstr>
      <vt:lpstr>PowerPoint Presentation</vt:lpstr>
    </vt:vector>
  </TitlesOfParts>
  <Company>Amphitheater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Principals of Training</dc:title>
  <dc:creator>Administrator</dc:creator>
  <cp:lastModifiedBy>Nicholson Julia</cp:lastModifiedBy>
  <cp:revision>142</cp:revision>
  <dcterms:created xsi:type="dcterms:W3CDTF">2015-03-24T19:59:10Z</dcterms:created>
  <dcterms:modified xsi:type="dcterms:W3CDTF">2019-03-14T22:10:59Z</dcterms:modified>
</cp:coreProperties>
</file>